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5AF7F-F75C-44A6-847E-DFABA16947D5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EECC3-E911-4436-B1BE-5D5B56DE4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96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36D4-7DF5-4962-9822-519FAF43F2FB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B9CF-9441-4181-A82D-D704013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68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36D4-7DF5-4962-9822-519FAF43F2FB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B9CF-9441-4181-A82D-D704013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44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36D4-7DF5-4962-9822-519FAF43F2FB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B9CF-9441-4181-A82D-D704013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8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36D4-7DF5-4962-9822-519FAF43F2FB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B9CF-9441-4181-A82D-D704013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1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36D4-7DF5-4962-9822-519FAF43F2FB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B9CF-9441-4181-A82D-D704013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3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36D4-7DF5-4962-9822-519FAF43F2FB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B9CF-9441-4181-A82D-D704013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2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36D4-7DF5-4962-9822-519FAF43F2FB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B9CF-9441-4181-A82D-D704013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70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36D4-7DF5-4962-9822-519FAF43F2FB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B9CF-9441-4181-A82D-D704013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36D4-7DF5-4962-9822-519FAF43F2FB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B9CF-9441-4181-A82D-D704013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3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36D4-7DF5-4962-9822-519FAF43F2FB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B9CF-9441-4181-A82D-D704013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7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36D4-7DF5-4962-9822-519FAF43F2FB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B9CF-9441-4181-A82D-D704013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6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736D4-7DF5-4962-9822-519FAF43F2FB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9B9CF-9441-4181-A82D-D704013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6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" y="356135"/>
            <a:ext cx="8768615" cy="12005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06365" y="582706"/>
            <a:ext cx="8091288" cy="973976"/>
          </a:xfrm>
        </p:spPr>
        <p:txBody>
          <a:bodyPr>
            <a:normAutofit/>
          </a:bodyPr>
          <a:lstStyle/>
          <a:p>
            <a:pPr algn="ctr"/>
            <a:r>
              <a:rPr lang="en-US" sz="4236" dirty="0">
                <a:solidFill>
                  <a:schemeClr val="bg1"/>
                </a:solidFill>
              </a:rPr>
              <a:t>Extended Education</a:t>
            </a:r>
            <a:endParaRPr lang="en-US" sz="4236" dirty="0">
              <a:solidFill>
                <a:schemeClr val="bg1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2285964" y="2149953"/>
            <a:ext cx="5651555" cy="2735226"/>
          </a:xfrm>
        </p:spPr>
        <p:txBody>
          <a:bodyPr vert="horz" lIns="88976" tIns="44488" rIns="88976" bIns="44488" rtlCol="0" anchor="t">
            <a:noAutofit/>
          </a:bodyPr>
          <a:lstStyle/>
          <a:p>
            <a:pPr marL="302575" indent="-302575">
              <a:buClr>
                <a:schemeClr val="accent2">
                  <a:lumMod val="50000"/>
                </a:schemeClr>
              </a:buClr>
            </a:pPr>
            <a:r>
              <a:rPr lang="en-US" sz="2471" dirty="0" smtClean="0">
                <a:solidFill>
                  <a:schemeClr val="accent2">
                    <a:lumMod val="50000"/>
                  </a:schemeClr>
                </a:solidFill>
              </a:rPr>
              <a:t>Regional </a:t>
            </a:r>
            <a:r>
              <a:rPr lang="en-US" sz="2471" dirty="0">
                <a:solidFill>
                  <a:schemeClr val="accent2">
                    <a:lumMod val="50000"/>
                  </a:schemeClr>
                </a:solidFill>
              </a:rPr>
              <a:t>Summer School</a:t>
            </a:r>
          </a:p>
          <a:p>
            <a:pPr marL="0" indent="0">
              <a:buClr>
                <a:schemeClr val="accent2">
                  <a:lumMod val="50000"/>
                </a:schemeClr>
              </a:buClr>
              <a:buNone/>
            </a:pPr>
            <a:endParaRPr lang="en-US" sz="247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39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63248" y="649941"/>
            <a:ext cx="7620000" cy="45383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77" dirty="0">
                <a:solidFill>
                  <a:srgbClr val="003366"/>
                </a:solidFill>
              </a:rPr>
              <a:t>Regional Cooperative Summer School</a:t>
            </a:r>
            <a:endParaRPr lang="en-US" sz="3177" dirty="0">
              <a:solidFill>
                <a:srgbClr val="003366"/>
              </a:solidFill>
            </a:endParaRPr>
          </a:p>
        </p:txBody>
      </p:sp>
      <p:graphicFrame>
        <p:nvGraphicFramePr>
          <p:cNvPr id="4" name="Content Placeholder 3" title="Table sample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663248" y="1255059"/>
          <a:ext cx="7619999" cy="3704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148"/>
                <a:gridCol w="1302495"/>
                <a:gridCol w="1280006"/>
                <a:gridCol w="1293350"/>
              </a:tblGrid>
              <a:tr h="602428">
                <a:tc>
                  <a:txBody>
                    <a:bodyPr/>
                    <a:lstStyle/>
                    <a:p>
                      <a:endParaRPr lang="en-US" sz="12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Summer </a:t>
                      </a:r>
                      <a:r>
                        <a:rPr lang="en-US" sz="1800" dirty="0" smtClean="0">
                          <a:latin typeface="+mn-lt"/>
                        </a:rPr>
                        <a:t>2013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Summer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2014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Summer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2015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65094" marR="65094" anchor="ctr"/>
                </a:tc>
              </a:tr>
              <a:tr h="432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Number of Students Served</a:t>
                      </a:r>
                    </a:p>
                  </a:txBody>
                  <a:tcPr marL="65355" marR="65355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1042</a:t>
                      </a:r>
                    </a:p>
                  </a:txBody>
                  <a:tcPr marL="65355" marR="65355" marT="45726" marB="45726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1255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355" marR="65355" marT="45726" marB="45726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TBD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355" marR="65355" marT="45726" marB="45726" anchor="ctr" anchorCtr="1" horzOverflow="overflow"/>
                </a:tc>
              </a:tr>
              <a:tr h="498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Students taking Academic Classes</a:t>
                      </a:r>
                    </a:p>
                  </a:txBody>
                  <a:tcPr marL="65355" marR="65355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678</a:t>
                      </a:r>
                    </a:p>
                  </a:txBody>
                  <a:tcPr marL="65355" marR="65355" marT="45726" marB="45726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804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355" marR="65355" marT="45726" marB="45726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TBD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355" marR="65355" marT="45726" marB="45726" anchor="ctr" anchorCtr="1" horzOverflow="overflow"/>
                </a:tc>
              </a:tr>
              <a:tr h="455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Academic Courses</a:t>
                      </a:r>
                    </a:p>
                  </a:txBody>
                  <a:tcPr marL="65355" marR="65355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1092</a:t>
                      </a:r>
                    </a:p>
                  </a:txBody>
                  <a:tcPr marL="65355" marR="65355" marT="45726" marB="45726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1348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355" marR="65355" marT="45726" marB="45726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TBD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355" marR="65355" marT="45726" marB="45726" anchor="ctr" anchorCtr="1" horzOverflow="overflow"/>
                </a:tc>
              </a:tr>
              <a:tr h="432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Regents Exams Taken</a:t>
                      </a:r>
                    </a:p>
                  </a:txBody>
                  <a:tcPr marL="65355" marR="65355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886</a:t>
                      </a:r>
                    </a:p>
                  </a:txBody>
                  <a:tcPr marL="65355" marR="65355" marT="45726" marB="45726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1119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355" marR="65355" marT="45726" marB="45726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TBD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355" marR="65355" marT="45726" marB="45726" anchor="ctr" anchorCtr="1" horzOverflow="overflow"/>
                </a:tc>
              </a:tr>
              <a:tr h="1276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Passing Rate for: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Courses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                               Regents Exams w/Summer School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                               Regents Exam – Walk 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                               RCT Exams – Walk In</a:t>
                      </a:r>
                    </a:p>
                  </a:txBody>
                  <a:tcPr marL="65355" marR="65355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95%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45% </a:t>
                      </a: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120/267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35% </a:t>
                      </a: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218/619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21% </a:t>
                      </a: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13/62</a:t>
                      </a:r>
                    </a:p>
                  </a:txBody>
                  <a:tcPr marL="65355" marR="65355" marT="45726" marB="45726" anchor="ctr" anchorCtr="1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90%</a:t>
                      </a:r>
                    </a:p>
                    <a:p>
                      <a:pPr algn="ctr"/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29% </a:t>
                      </a: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145/495</a:t>
                      </a:r>
                    </a:p>
                    <a:p>
                      <a:pPr algn="ctr"/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39% </a:t>
                      </a: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244/625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NA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355" marR="65355" marT="45726" marB="45726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TBD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355" marR="65355" marT="45726" marB="45726" anchor="ctr" anchorCtr="1" horzOverflow="overflow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421857" y="940839"/>
            <a:ext cx="2357312" cy="336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88" dirty="0">
                <a:solidFill>
                  <a:srgbClr val="FF0000"/>
                </a:solidFill>
              </a:rPr>
              <a:t>Update for </a:t>
            </a:r>
            <a:r>
              <a:rPr lang="en-US" sz="1588" dirty="0">
                <a:solidFill>
                  <a:srgbClr val="FF0000"/>
                </a:solidFill>
              </a:rPr>
              <a:t>2015 in August</a:t>
            </a:r>
            <a:endParaRPr lang="en-US" sz="1588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771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5013" y="196103"/>
            <a:ext cx="8090647" cy="1498787"/>
          </a:xfrm>
        </p:spPr>
        <p:txBody>
          <a:bodyPr>
            <a:normAutofit/>
          </a:bodyPr>
          <a:lstStyle/>
          <a:p>
            <a:pPr algn="ctr"/>
            <a:r>
              <a:rPr lang="en-US" sz="2824" dirty="0">
                <a:solidFill>
                  <a:srgbClr val="003366"/>
                </a:solidFill>
              </a:rPr>
              <a:t>Regional Summer School Site</a:t>
            </a:r>
            <a:r>
              <a:rPr lang="en-US" sz="3530" dirty="0">
                <a:solidFill>
                  <a:srgbClr val="003366"/>
                </a:solidFill>
              </a:rPr>
              <a:t/>
            </a:r>
            <a:br>
              <a:rPr lang="en-US" sz="3530" dirty="0">
                <a:solidFill>
                  <a:srgbClr val="003366"/>
                </a:solidFill>
              </a:rPr>
            </a:br>
            <a:r>
              <a:rPr lang="en-US" sz="2118" dirty="0">
                <a:solidFill>
                  <a:srgbClr val="003366"/>
                </a:solidFill>
              </a:rPr>
              <a:t>@ Binghamton High School</a:t>
            </a:r>
            <a:r>
              <a:rPr lang="en-US" sz="3177" dirty="0">
                <a:solidFill>
                  <a:srgbClr val="003366"/>
                </a:solidFill>
              </a:rPr>
              <a:t/>
            </a:r>
            <a:br>
              <a:rPr lang="en-US" sz="3177" dirty="0">
                <a:solidFill>
                  <a:srgbClr val="003366"/>
                </a:solidFill>
              </a:rPr>
            </a:br>
            <a:r>
              <a:rPr lang="en-US" sz="1765" dirty="0">
                <a:solidFill>
                  <a:srgbClr val="003366"/>
                </a:solidFill>
              </a:rPr>
              <a:t>Summary of Courses &amp; Exam – August 2015</a:t>
            </a:r>
            <a:endParaRPr lang="en-US" sz="1765" dirty="0">
              <a:solidFill>
                <a:srgbClr val="003366"/>
              </a:solidFill>
            </a:endParaRPr>
          </a:p>
        </p:txBody>
      </p:sp>
      <p:graphicFrame>
        <p:nvGraphicFramePr>
          <p:cNvPr id="4" name="Content Placeholder 3" title="Table sample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1344567" y="2056280"/>
          <a:ext cx="6454588" cy="3546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755"/>
                <a:gridCol w="968188"/>
                <a:gridCol w="1108917"/>
                <a:gridCol w="966739"/>
                <a:gridCol w="984994"/>
                <a:gridCol w="984994"/>
              </a:tblGrid>
              <a:tr h="656216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latin typeface="+mn-lt"/>
                        </a:rPr>
                        <a:t>Category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Passing Rate 65+ 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# Improved</a:t>
                      </a:r>
                      <a:r>
                        <a:rPr lang="en-US" sz="1200" baseline="0" dirty="0" smtClean="0">
                          <a:latin typeface="+mn-lt"/>
                        </a:rPr>
                        <a:t> from Prior Exam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Same as Prior Exam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Worse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Than Prior Exam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 of Change From Prior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</a:tr>
              <a:tr h="52954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Final</a:t>
                      </a:r>
                      <a:r>
                        <a:rPr lang="en-US" sz="1200" b="1" baseline="0" dirty="0" smtClean="0">
                          <a:latin typeface="+mn-lt"/>
                        </a:rPr>
                        <a:t> Class Grade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88% </a:t>
                      </a:r>
                    </a:p>
                    <a:p>
                      <a:pPr algn="ctr"/>
                      <a:r>
                        <a:rPr lang="en-US" sz="1100" b="0" dirty="0" smtClean="0">
                          <a:latin typeface="+mn-lt"/>
                        </a:rPr>
                        <a:t>536/610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85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7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21%</a:t>
                      </a:r>
                    </a:p>
                  </a:txBody>
                  <a:tcPr marL="65094" marR="65094" anchor="ctr"/>
                </a:tc>
              </a:tr>
              <a:tr h="52954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RCT Exams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0% </a:t>
                      </a:r>
                    </a:p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0/6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0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094" marR="65094" anchor="ctr"/>
                </a:tc>
              </a:tr>
              <a:tr h="52954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Regents Exams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32%</a:t>
                      </a:r>
                      <a:r>
                        <a:rPr lang="en-US" sz="1100" b="0" dirty="0" smtClean="0">
                          <a:latin typeface="+mn-lt"/>
                        </a:rPr>
                        <a:t/>
                      </a:r>
                      <a:br>
                        <a:rPr lang="en-US" sz="1100" b="0" dirty="0" smtClean="0">
                          <a:latin typeface="+mn-lt"/>
                        </a:rPr>
                      </a:br>
                      <a:r>
                        <a:rPr lang="en-US" sz="1100" b="0" dirty="0" smtClean="0">
                          <a:latin typeface="+mn-lt"/>
                        </a:rPr>
                        <a:t>232/736</a:t>
                      </a:r>
                      <a:endParaRPr lang="en-US" sz="1100" b="0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0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094" marR="65094" anchor="ctr"/>
                </a:tc>
              </a:tr>
              <a:tr h="542006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latin typeface="+mn-lt"/>
                        </a:rPr>
                        <a:t>Regents Exams w/Course</a:t>
                      </a:r>
                      <a:endParaRPr lang="en-US" sz="1200" baseline="0" dirty="0" smtClean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30%</a:t>
                      </a:r>
                    </a:p>
                    <a:p>
                      <a:pPr algn="ctr"/>
                      <a:r>
                        <a:rPr lang="en-US" sz="1100" b="0" dirty="0" smtClean="0">
                          <a:latin typeface="+mn-lt"/>
                        </a:rPr>
                        <a:t>83/274</a:t>
                      </a:r>
                      <a:endParaRPr lang="en-US" sz="1100" b="0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181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8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60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7%</a:t>
                      </a:r>
                    </a:p>
                  </a:txBody>
                  <a:tcPr marL="65094" marR="65094" anchor="ctr"/>
                </a:tc>
              </a:tr>
              <a:tr h="76005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Regents Exams w/o Course or Review</a:t>
                      </a:r>
                      <a:endParaRPr lang="en-US" sz="1200" b="0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32%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149/462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55" marR="65355" marT="45715" marB="45715" anchor="ctr" horzOverflow="overflow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17249" y="1694890"/>
            <a:ext cx="2696135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88" dirty="0">
                <a:solidFill>
                  <a:srgbClr val="FF0000"/>
                </a:solidFill>
              </a:rPr>
              <a:t>Update for 2015 in August</a:t>
            </a:r>
          </a:p>
        </p:txBody>
      </p:sp>
    </p:spTree>
    <p:extLst>
      <p:ext uri="{BB962C8B-B14F-4D97-AF65-F5344CB8AC3E}">
        <p14:creationId xmlns:p14="http://schemas.microsoft.com/office/powerpoint/2010/main" val="2153414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48948" y="486655"/>
            <a:ext cx="8090647" cy="1198750"/>
          </a:xfrm>
        </p:spPr>
        <p:txBody>
          <a:bodyPr>
            <a:normAutofit/>
          </a:bodyPr>
          <a:lstStyle/>
          <a:p>
            <a:pPr algn="ctr"/>
            <a:r>
              <a:rPr lang="en-US" sz="3177" dirty="0">
                <a:solidFill>
                  <a:srgbClr val="003366"/>
                </a:solidFill>
              </a:rPr>
              <a:t>Regional Summer School Site</a:t>
            </a:r>
            <a:r>
              <a:rPr lang="en-US" sz="3530" dirty="0">
                <a:solidFill>
                  <a:srgbClr val="003366"/>
                </a:solidFill>
              </a:rPr>
              <a:t/>
            </a:r>
            <a:br>
              <a:rPr lang="en-US" sz="3530" dirty="0">
                <a:solidFill>
                  <a:srgbClr val="003366"/>
                </a:solidFill>
              </a:rPr>
            </a:br>
            <a:r>
              <a:rPr lang="en-US" sz="2382" dirty="0">
                <a:solidFill>
                  <a:srgbClr val="003366"/>
                </a:solidFill>
              </a:rPr>
              <a:t>@ Binghamton High School</a:t>
            </a:r>
            <a:r>
              <a:rPr lang="en-US" sz="2735" dirty="0">
                <a:solidFill>
                  <a:srgbClr val="003366"/>
                </a:solidFill>
              </a:rPr>
              <a:t/>
            </a:r>
            <a:br>
              <a:rPr lang="en-US" sz="2735" dirty="0">
                <a:solidFill>
                  <a:srgbClr val="003366"/>
                </a:solidFill>
              </a:rPr>
            </a:br>
            <a:r>
              <a:rPr lang="en-US" sz="1941" dirty="0">
                <a:solidFill>
                  <a:srgbClr val="003366"/>
                </a:solidFill>
              </a:rPr>
              <a:t>Exam Results w/Corresponding Course – August 2015</a:t>
            </a:r>
            <a:endParaRPr lang="en-US" sz="2382" dirty="0">
              <a:solidFill>
                <a:srgbClr val="003366"/>
              </a:solidFill>
            </a:endParaRPr>
          </a:p>
        </p:txBody>
      </p:sp>
      <p:graphicFrame>
        <p:nvGraphicFramePr>
          <p:cNvPr id="4" name="Content Placeholder 3" title="Table sample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1356092" y="1913324"/>
          <a:ext cx="6443063" cy="4456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3647"/>
                <a:gridCol w="849577"/>
                <a:gridCol w="879330"/>
                <a:gridCol w="852928"/>
                <a:gridCol w="1440756"/>
                <a:gridCol w="806824"/>
              </a:tblGrid>
              <a:tr h="1032734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latin typeface="+mn-lt"/>
                        </a:rPr>
                        <a:t>Exam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+mn-lt"/>
                        </a:rPr>
                        <a:t>Average Score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% Passing</a:t>
                      </a:r>
                      <a:r>
                        <a:rPr lang="en-US" sz="1200" b="1" baseline="0" dirty="0" smtClean="0"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65+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 Passing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55-64</a:t>
                      </a:r>
                    </a:p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IEP Only 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# with Test Accommodations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Average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Change from Spring Regents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</a:tr>
              <a:tr h="447926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latin typeface="+mn-lt"/>
                        </a:rPr>
                        <a:t>Algebra Common Core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NA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NA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NA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NA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Ebrima" pitchFamily="2" charset="0"/>
                          <a:cs typeface="Ebrima" pitchFamily="2" charset="0"/>
                        </a:rPr>
                        <a:t>NA</a:t>
                      </a:r>
                    </a:p>
                  </a:txBody>
                  <a:tcPr marL="65094" marR="65094" anchor="ctr"/>
                </a:tc>
              </a:tr>
              <a:tr h="35582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ELA</a:t>
                      </a:r>
                      <a:r>
                        <a:rPr lang="en-US" sz="1200" b="1" baseline="0" dirty="0" smtClean="0">
                          <a:latin typeface="+mn-lt"/>
                        </a:rPr>
                        <a:t>  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dirty="0" smtClean="0">
                          <a:latin typeface="+mn-lt"/>
                        </a:rPr>
                        <a:t>5/17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0/5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7.25</a:t>
                      </a:r>
                    </a:p>
                  </a:txBody>
                  <a:tcPr marL="65094" marR="65094" anchor="ctr"/>
                </a:tc>
              </a:tr>
              <a:tr h="43335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Geometry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12/24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0/12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9.96</a:t>
                      </a:r>
                    </a:p>
                  </a:txBody>
                  <a:tcPr marL="65094" marR="65094" anchor="ctr"/>
                </a:tc>
              </a:tr>
              <a:tr h="433359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latin typeface="+mn-lt"/>
                        </a:rPr>
                        <a:t>Global History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55%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31/110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2/110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6.41</a:t>
                      </a:r>
                    </a:p>
                  </a:txBody>
                  <a:tcPr marL="65094" marR="65094" anchor="ctr"/>
                </a:tc>
              </a:tr>
              <a:tr h="43335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Integrated Algebra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12/41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2/41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6.76</a:t>
                      </a:r>
                    </a:p>
                  </a:txBody>
                  <a:tcPr marL="65355" marR="65355" marT="45715" marB="45715" anchor="ctr" horzOverflow="overflow"/>
                </a:tc>
              </a:tr>
              <a:tr h="43335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Living Environment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5/43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0/43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-0.32</a:t>
                      </a:r>
                    </a:p>
                  </a:txBody>
                  <a:tcPr marL="65355" marR="65355" marT="45715" marB="45715" anchor="ctr" horzOverflow="overflow"/>
                </a:tc>
              </a:tr>
              <a:tr h="43335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Earth</a:t>
                      </a:r>
                      <a:r>
                        <a:rPr lang="en-US" sz="1200" b="1" baseline="0" dirty="0" smtClean="0">
                          <a:latin typeface="+mn-lt"/>
                        </a:rPr>
                        <a:t> Science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13/51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1/51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3.61</a:t>
                      </a:r>
                    </a:p>
                  </a:txBody>
                  <a:tcPr marL="65355" marR="65355" marT="45715" marB="45715" anchor="ctr" horzOverflow="overflow"/>
                </a:tc>
              </a:tr>
              <a:tr h="43335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US History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13/32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1/32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10.31</a:t>
                      </a:r>
                    </a:p>
                  </a:txBody>
                  <a:tcPr marL="65355" marR="65355" marT="45715" marB="45715" anchor="ctr" horzOverflow="overflow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92328" y="1685405"/>
            <a:ext cx="2567268" cy="309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12" dirty="0">
                <a:solidFill>
                  <a:srgbClr val="FF0000"/>
                </a:solidFill>
              </a:rPr>
              <a:t>Update for 2015 in August</a:t>
            </a:r>
            <a:endParaRPr lang="en-US" sz="1412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1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060" y="507147"/>
            <a:ext cx="8090647" cy="1210715"/>
          </a:xfrm>
        </p:spPr>
        <p:txBody>
          <a:bodyPr>
            <a:noAutofit/>
          </a:bodyPr>
          <a:lstStyle/>
          <a:p>
            <a:pPr algn="ctr"/>
            <a:r>
              <a:rPr lang="en-US" sz="2824" dirty="0">
                <a:solidFill>
                  <a:srgbClr val="003366"/>
                </a:solidFill>
              </a:rPr>
              <a:t>Regional Summer School Site</a:t>
            </a:r>
            <a:br>
              <a:rPr lang="en-US" sz="2824" dirty="0">
                <a:solidFill>
                  <a:srgbClr val="003366"/>
                </a:solidFill>
              </a:rPr>
            </a:br>
            <a:r>
              <a:rPr lang="en-US" sz="2118" dirty="0">
                <a:solidFill>
                  <a:srgbClr val="003366"/>
                </a:solidFill>
              </a:rPr>
              <a:t>@ Binghamton High School</a:t>
            </a:r>
            <a:br>
              <a:rPr lang="en-US" sz="2118" dirty="0">
                <a:solidFill>
                  <a:srgbClr val="003366"/>
                </a:solidFill>
              </a:rPr>
            </a:br>
            <a:r>
              <a:rPr lang="en-US" sz="1765" dirty="0">
                <a:solidFill>
                  <a:srgbClr val="003366"/>
                </a:solidFill>
              </a:rPr>
              <a:t>Exam Results w/o Course – August 2015</a:t>
            </a:r>
            <a:endParaRPr lang="en-US" sz="1765" dirty="0">
              <a:solidFill>
                <a:srgbClr val="003366"/>
              </a:solidFill>
            </a:endParaRPr>
          </a:p>
        </p:txBody>
      </p:sp>
      <p:graphicFrame>
        <p:nvGraphicFramePr>
          <p:cNvPr id="4" name="Content Placeholder 3" title="Table sample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1344565" y="1960197"/>
          <a:ext cx="6454589" cy="3760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9921"/>
                <a:gridCol w="1402204"/>
                <a:gridCol w="1413333"/>
                <a:gridCol w="1569132"/>
              </a:tblGrid>
              <a:tr h="467958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latin typeface="+mn-lt"/>
                        </a:rPr>
                        <a:t>Exam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+mn-lt"/>
                        </a:rPr>
                        <a:t>Average Score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% Passing</a:t>
                      </a:r>
                      <a:r>
                        <a:rPr lang="en-US" sz="1200" b="1" baseline="0" dirty="0" smtClean="0"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65+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Average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Change from Spring Regents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</a:tr>
              <a:tr h="335025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latin typeface="+mn-lt"/>
                        </a:rPr>
                        <a:t>Algebra Common Core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4/20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.69</a:t>
                      </a:r>
                    </a:p>
                  </a:txBody>
                  <a:tcPr marL="65094" marR="65094" anchor="ctr"/>
                </a:tc>
              </a:tr>
              <a:tr h="3342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ELA</a:t>
                      </a:r>
                      <a:r>
                        <a:rPr lang="en-US" sz="1200" b="1" baseline="0" dirty="0" smtClean="0">
                          <a:latin typeface="+mn-lt"/>
                        </a:rPr>
                        <a:t>  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17/46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-2.65</a:t>
                      </a:r>
                    </a:p>
                  </a:txBody>
                  <a:tcPr marL="65094" marR="65094" anchor="ctr"/>
                </a:tc>
              </a:tr>
              <a:tr h="31120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Geometry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30/55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6.26</a:t>
                      </a:r>
                    </a:p>
                  </a:txBody>
                  <a:tcPr marL="65094" marR="65094" anchor="ctr"/>
                </a:tc>
              </a:tr>
              <a:tr h="311203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latin typeface="+mn-lt"/>
                        </a:rPr>
                        <a:t>Global History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56%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23/89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3.03</a:t>
                      </a:r>
                    </a:p>
                  </a:txBody>
                  <a:tcPr marL="65094" marR="65094" anchor="ctr"/>
                </a:tc>
              </a:tr>
              <a:tr h="27969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Integrated Algebra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15/42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2.75</a:t>
                      </a:r>
                    </a:p>
                  </a:txBody>
                  <a:tcPr marL="65355" marR="65355" marT="45715" marB="45715" anchor="ctr" horzOverflow="overflow"/>
                </a:tc>
              </a:tr>
              <a:tr h="33118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Living Environment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9/50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-3.6</a:t>
                      </a:r>
                    </a:p>
                  </a:txBody>
                  <a:tcPr marL="65355" marR="65355" marT="45715" marB="45715" anchor="ctr" horzOverflow="overflow"/>
                </a:tc>
              </a:tr>
              <a:tr h="34578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Earth</a:t>
                      </a:r>
                      <a:r>
                        <a:rPr lang="en-US" sz="1200" b="1" baseline="0" dirty="0" smtClean="0">
                          <a:latin typeface="+mn-lt"/>
                        </a:rPr>
                        <a:t> Science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19/58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</a:t>
                      </a:r>
                    </a:p>
                  </a:txBody>
                  <a:tcPr marL="65355" marR="65355" marT="45715" marB="45715" anchor="ctr" horzOverflow="overflow"/>
                </a:tc>
              </a:tr>
              <a:tr h="27969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US History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23/48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5355" marR="65355" marT="45715" marB="45715" anchor="ctr" horzOverflow="overflow"/>
                </a:tc>
              </a:tr>
              <a:tr h="29660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Math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RCT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0/1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20.5</a:t>
                      </a:r>
                    </a:p>
                  </a:txBody>
                  <a:tcPr marL="65355" marR="65355" marT="45715" marB="45715" anchor="ctr" horzOverflow="overflow"/>
                </a:tc>
              </a:tr>
              <a:tr h="27969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Reading RCT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0/2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2.86</a:t>
                      </a:r>
                    </a:p>
                  </a:txBody>
                  <a:tcPr marL="65355" marR="65355" marT="45715" marB="45715" anchor="ctr" horzOverflow="overflow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13620" y="1637180"/>
            <a:ext cx="2793402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88" dirty="0">
                <a:solidFill>
                  <a:srgbClr val="FF0000"/>
                </a:solidFill>
              </a:rPr>
              <a:t>Update for 2015 in August</a:t>
            </a:r>
          </a:p>
        </p:txBody>
      </p:sp>
    </p:spTree>
    <p:extLst>
      <p:ext uri="{BB962C8B-B14F-4D97-AF65-F5344CB8AC3E}">
        <p14:creationId xmlns:p14="http://schemas.microsoft.com/office/powerpoint/2010/main" val="3974681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8586" y="587828"/>
            <a:ext cx="8090647" cy="1117667"/>
          </a:xfrm>
        </p:spPr>
        <p:txBody>
          <a:bodyPr>
            <a:normAutofit/>
          </a:bodyPr>
          <a:lstStyle/>
          <a:p>
            <a:pPr algn="ctr"/>
            <a:r>
              <a:rPr lang="en-US" sz="2824" dirty="0">
                <a:solidFill>
                  <a:srgbClr val="003366"/>
                </a:solidFill>
              </a:rPr>
              <a:t>Regional Summer School</a:t>
            </a:r>
            <a:br>
              <a:rPr lang="en-US" sz="2824" dirty="0">
                <a:solidFill>
                  <a:srgbClr val="003366"/>
                </a:solidFill>
              </a:rPr>
            </a:br>
            <a:r>
              <a:rPr lang="en-US" sz="2118" dirty="0">
                <a:solidFill>
                  <a:srgbClr val="003366"/>
                </a:solidFill>
              </a:rPr>
              <a:t>Satellite Sites</a:t>
            </a:r>
            <a:br>
              <a:rPr lang="en-US" sz="2118" dirty="0">
                <a:solidFill>
                  <a:srgbClr val="003366"/>
                </a:solidFill>
              </a:rPr>
            </a:br>
            <a:r>
              <a:rPr lang="en-US" sz="1765" dirty="0">
                <a:solidFill>
                  <a:srgbClr val="003366"/>
                </a:solidFill>
              </a:rPr>
              <a:t>Summary of Courses &amp; Exam – August 2015</a:t>
            </a:r>
            <a:endParaRPr lang="en-US" sz="1765" dirty="0">
              <a:solidFill>
                <a:srgbClr val="003366"/>
              </a:solidFill>
            </a:endParaRPr>
          </a:p>
        </p:txBody>
      </p:sp>
      <p:graphicFrame>
        <p:nvGraphicFramePr>
          <p:cNvPr id="4" name="Content Placeholder 3" title="Table sample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1333040" y="2005532"/>
          <a:ext cx="6512218" cy="2486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583"/>
                <a:gridCol w="1040569"/>
                <a:gridCol w="1002767"/>
                <a:gridCol w="922084"/>
                <a:gridCol w="956662"/>
                <a:gridCol w="1129554"/>
              </a:tblGrid>
              <a:tr h="795679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latin typeface="+mn-lt"/>
                        </a:rPr>
                        <a:t>Category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Passing Rate 65+ 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# Improved</a:t>
                      </a:r>
                      <a:r>
                        <a:rPr lang="en-US" sz="1200" baseline="0" dirty="0" smtClean="0">
                          <a:latin typeface="+mn-lt"/>
                        </a:rPr>
                        <a:t> from Prior Exam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Same as Prior Exam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Worse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Than Prior Exam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Average Change From Prior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</a:tr>
              <a:tr h="5358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Final</a:t>
                      </a:r>
                      <a:r>
                        <a:rPr lang="en-US" sz="1200" b="1" baseline="0" dirty="0" smtClean="0">
                          <a:latin typeface="+mn-lt"/>
                        </a:rPr>
                        <a:t> Class Grade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92% 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446/483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17.6</a:t>
                      </a:r>
                    </a:p>
                  </a:txBody>
                  <a:tcPr marL="65094" marR="65094" anchor="ctr"/>
                </a:tc>
              </a:tr>
              <a:tr h="41776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Regents Exams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38%</a:t>
                      </a:r>
                      <a:r>
                        <a:rPr lang="en-US" sz="1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dirty="0" smtClean="0">
                          <a:latin typeface="+mn-lt"/>
                        </a:rPr>
                        <a:t>150/397</a:t>
                      </a:r>
                      <a:endParaRPr lang="en-US" sz="1100" b="0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</a:tr>
              <a:tr h="737562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latin typeface="+mn-lt"/>
                        </a:rPr>
                        <a:t>Regents Exams w/o Course or Review</a:t>
                      </a:r>
                      <a:endParaRPr lang="en-US" sz="1200" baseline="0" dirty="0" smtClean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dirty="0" smtClean="0">
                          <a:latin typeface="+mn-lt"/>
                        </a:rPr>
                        <a:t> 150/397</a:t>
                      </a:r>
                      <a:endParaRPr lang="en-US" sz="1100" b="0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endParaRPr lang="en-US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5094" marR="65094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41367" y="1705495"/>
            <a:ext cx="2482775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88" dirty="0">
                <a:solidFill>
                  <a:srgbClr val="FF0000"/>
                </a:solidFill>
              </a:rPr>
              <a:t>Update for 2015 in August</a:t>
            </a:r>
            <a:endParaRPr lang="en-US" sz="1588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352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5013" y="449995"/>
            <a:ext cx="8090647" cy="1486181"/>
          </a:xfrm>
        </p:spPr>
        <p:txBody>
          <a:bodyPr>
            <a:noAutofit/>
          </a:bodyPr>
          <a:lstStyle/>
          <a:p>
            <a:pPr algn="ctr"/>
            <a:r>
              <a:rPr lang="en-US" sz="2824" dirty="0">
                <a:solidFill>
                  <a:srgbClr val="003366"/>
                </a:solidFill>
              </a:rPr>
              <a:t>Regional Summer School</a:t>
            </a:r>
            <a:br>
              <a:rPr lang="en-US" sz="2824" dirty="0">
                <a:solidFill>
                  <a:srgbClr val="003366"/>
                </a:solidFill>
              </a:rPr>
            </a:br>
            <a:r>
              <a:rPr lang="en-US" sz="2118" dirty="0">
                <a:solidFill>
                  <a:srgbClr val="003366"/>
                </a:solidFill>
              </a:rPr>
              <a:t>Satellite Sites </a:t>
            </a:r>
            <a:r>
              <a:rPr lang="en-US" sz="2824" dirty="0">
                <a:solidFill>
                  <a:srgbClr val="003366"/>
                </a:solidFill>
              </a:rPr>
              <a:t/>
            </a:r>
            <a:br>
              <a:rPr lang="en-US" sz="2824" dirty="0">
                <a:solidFill>
                  <a:srgbClr val="003366"/>
                </a:solidFill>
              </a:rPr>
            </a:br>
            <a:r>
              <a:rPr lang="en-US" sz="1765" dirty="0">
                <a:solidFill>
                  <a:srgbClr val="003366"/>
                </a:solidFill>
              </a:rPr>
              <a:t>Exam Results w/Corresponding Course – August 2015</a:t>
            </a:r>
            <a:br>
              <a:rPr lang="en-US" sz="1765" dirty="0">
                <a:solidFill>
                  <a:srgbClr val="003366"/>
                </a:solidFill>
              </a:rPr>
            </a:br>
            <a:endParaRPr lang="en-US" sz="1765" dirty="0">
              <a:solidFill>
                <a:srgbClr val="003366"/>
              </a:solidFill>
            </a:endParaRPr>
          </a:p>
        </p:txBody>
      </p:sp>
      <p:graphicFrame>
        <p:nvGraphicFramePr>
          <p:cNvPr id="4" name="Content Placeholder 3" title="Table sample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612341" y="1775011"/>
          <a:ext cx="8189579" cy="4712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090"/>
                <a:gridCol w="1129553"/>
                <a:gridCol w="956662"/>
                <a:gridCol w="1337022"/>
                <a:gridCol w="1524229"/>
                <a:gridCol w="1242022"/>
              </a:tblGrid>
              <a:tr h="656216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latin typeface="+mn-lt"/>
                        </a:rPr>
                        <a:t>Exam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+mn-lt"/>
                        </a:rPr>
                        <a:t>Average Score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% Passing</a:t>
                      </a:r>
                      <a:r>
                        <a:rPr lang="en-US" sz="1200" b="1" baseline="0" dirty="0" smtClean="0"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65+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 Passing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55-64</a:t>
                      </a:r>
                    </a:p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IEP Only 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# with Test Accommodations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Average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Change from Spring Regents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</a:tr>
              <a:tr h="484826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latin typeface="+mn-lt"/>
                        </a:rPr>
                        <a:t>Algebra Common Core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1/5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0/5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-7.2</a:t>
                      </a:r>
                    </a:p>
                  </a:txBody>
                  <a:tcPr marL="65094" marR="65094" anchor="ctr"/>
                </a:tc>
              </a:tr>
              <a:tr h="4338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ELA Common Core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0/1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0/1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 marL="65094" marR="65094" anchor="ctr"/>
                </a:tc>
              </a:tr>
              <a:tr h="4338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ELA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3/12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2/12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.05</a:t>
                      </a:r>
                    </a:p>
                  </a:txBody>
                  <a:tcPr marL="65094" marR="65094" anchor="ctr"/>
                </a:tc>
              </a:tr>
              <a:tr h="4338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Geometry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5/12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0/12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7.2</a:t>
                      </a:r>
                    </a:p>
                  </a:txBody>
                  <a:tcPr marL="65094" marR="65094" anchor="ctr"/>
                </a:tc>
              </a:tr>
              <a:tr h="433856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latin typeface="+mn-lt"/>
                        </a:rPr>
                        <a:t>Global History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55%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18/67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4/67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6.17</a:t>
                      </a:r>
                    </a:p>
                  </a:txBody>
                  <a:tcPr marL="65094" marR="65094" anchor="ctr"/>
                </a:tc>
              </a:tr>
              <a:tr h="4338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Integrated Algebra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6/29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2/29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</a:t>
                      </a:r>
                    </a:p>
                  </a:txBody>
                  <a:tcPr marL="65355" marR="65355" marT="45715" marB="45715" anchor="ctr" horzOverflow="overflow"/>
                </a:tc>
              </a:tr>
              <a:tr h="4338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Living Environment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6/15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1/15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0.85</a:t>
                      </a:r>
                    </a:p>
                  </a:txBody>
                  <a:tcPr marL="65355" marR="65355" marT="45715" marB="45715" anchor="ctr" horzOverflow="overflow"/>
                </a:tc>
              </a:tr>
              <a:tr h="53482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Earth</a:t>
                      </a:r>
                      <a:r>
                        <a:rPr lang="en-US" sz="1200" b="1" baseline="0" dirty="0" smtClean="0">
                          <a:latin typeface="+mn-lt"/>
                        </a:rPr>
                        <a:t> Science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7/20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0/20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1.32</a:t>
                      </a:r>
                    </a:p>
                  </a:txBody>
                  <a:tcPr marL="65355" marR="65355" marT="45715" marB="45715" anchor="ctr" horzOverflow="overflow"/>
                </a:tc>
              </a:tr>
              <a:tr h="43385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US History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8/17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3/17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10.81</a:t>
                      </a:r>
                    </a:p>
                  </a:txBody>
                  <a:tcPr marL="65355" marR="65355" marT="45715" marB="45715" anchor="ctr" horzOverflow="overflow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23929" y="1510368"/>
            <a:ext cx="2567940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88" dirty="0">
                <a:solidFill>
                  <a:srgbClr val="FF0000"/>
                </a:solidFill>
              </a:rPr>
              <a:t>Update for 2015 in August</a:t>
            </a:r>
          </a:p>
          <a:p>
            <a:endParaRPr lang="en-US" sz="1588" dirty="0"/>
          </a:p>
        </p:txBody>
      </p:sp>
    </p:spTree>
    <p:extLst>
      <p:ext uri="{BB962C8B-B14F-4D97-AF65-F5344CB8AC3E}">
        <p14:creationId xmlns:p14="http://schemas.microsoft.com/office/powerpoint/2010/main" val="678350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80112" y="288151"/>
            <a:ext cx="8090647" cy="1452282"/>
          </a:xfrm>
        </p:spPr>
        <p:txBody>
          <a:bodyPr>
            <a:normAutofit/>
          </a:bodyPr>
          <a:lstStyle/>
          <a:p>
            <a:pPr algn="ctr"/>
            <a:r>
              <a:rPr lang="en-US" sz="2824" dirty="0">
                <a:solidFill>
                  <a:srgbClr val="003366"/>
                </a:solidFill>
              </a:rPr>
              <a:t>Regional Summer School</a:t>
            </a:r>
            <a:r>
              <a:rPr lang="en-US" sz="3530" dirty="0">
                <a:solidFill>
                  <a:srgbClr val="003366"/>
                </a:solidFill>
              </a:rPr>
              <a:t/>
            </a:r>
            <a:br>
              <a:rPr lang="en-US" sz="3530" dirty="0">
                <a:solidFill>
                  <a:srgbClr val="003366"/>
                </a:solidFill>
              </a:rPr>
            </a:br>
            <a:r>
              <a:rPr lang="en-US" sz="2118" dirty="0">
                <a:solidFill>
                  <a:srgbClr val="003366"/>
                </a:solidFill>
              </a:rPr>
              <a:t>Satellite Sites</a:t>
            </a:r>
            <a:br>
              <a:rPr lang="en-US" sz="2118" dirty="0">
                <a:solidFill>
                  <a:srgbClr val="003366"/>
                </a:solidFill>
              </a:rPr>
            </a:br>
            <a:r>
              <a:rPr lang="en-US" sz="1765" dirty="0">
                <a:solidFill>
                  <a:srgbClr val="003366"/>
                </a:solidFill>
              </a:rPr>
              <a:t>Exam Results w/o Course – August 2015</a:t>
            </a:r>
            <a:endParaRPr lang="en-US" sz="1765" dirty="0">
              <a:solidFill>
                <a:srgbClr val="003366"/>
              </a:solidFill>
            </a:endParaRPr>
          </a:p>
        </p:txBody>
      </p:sp>
      <p:graphicFrame>
        <p:nvGraphicFramePr>
          <p:cNvPr id="4" name="Content Placeholder 3" title="Table sample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1004227" y="1914640"/>
          <a:ext cx="7042417" cy="4460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989"/>
                <a:gridCol w="1653900"/>
                <a:gridCol w="1240426"/>
                <a:gridCol w="1267102"/>
              </a:tblGrid>
              <a:tr h="735364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latin typeface="+mn-lt"/>
                        </a:rPr>
                        <a:t>Exam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+mn-lt"/>
                        </a:rPr>
                        <a:t>Average Score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% Passing</a:t>
                      </a:r>
                      <a:r>
                        <a:rPr lang="en-US" sz="1200" b="1" baseline="0" dirty="0" smtClean="0"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65+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Average Change from Spring Regents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</a:tr>
              <a:tr h="409071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latin typeface="+mn-lt"/>
                        </a:rPr>
                        <a:t>Algebra Common Core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2/11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-5.88</a:t>
                      </a:r>
                    </a:p>
                  </a:txBody>
                  <a:tcPr marL="65094" marR="65094" anchor="ctr"/>
                </a:tc>
              </a:tr>
              <a:tr h="43776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ELA Common Core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2/4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5.50</a:t>
                      </a:r>
                    </a:p>
                  </a:txBody>
                  <a:tcPr marL="65094" marR="65094" anchor="ctr"/>
                </a:tc>
              </a:tr>
              <a:tr h="37591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ELA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8/17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4.75</a:t>
                      </a:r>
                    </a:p>
                  </a:txBody>
                  <a:tcPr marL="65094" marR="65094" anchor="ctr"/>
                </a:tc>
              </a:tr>
              <a:tr h="43776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Geometry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20/28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5.45</a:t>
                      </a:r>
                    </a:p>
                  </a:txBody>
                  <a:tcPr marL="65094" marR="65094" anchor="ctr"/>
                </a:tc>
              </a:tr>
              <a:tr h="437765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latin typeface="+mn-lt"/>
                        </a:rPr>
                        <a:t>Global History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algn="ctr" defTabSz="1008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28/75</a:t>
                      </a: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5.04</a:t>
                      </a:r>
                    </a:p>
                  </a:txBody>
                  <a:tcPr marL="65094" marR="65094" anchor="ctr"/>
                </a:tc>
              </a:tr>
              <a:tr h="43776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Integrated Algebra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17/36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6.38</a:t>
                      </a:r>
                    </a:p>
                  </a:txBody>
                  <a:tcPr marL="65355" marR="65355" marT="45715" marB="45715" anchor="ctr" horzOverflow="overflow"/>
                </a:tc>
              </a:tr>
              <a:tr h="43776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Living Environment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3/15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-0.71</a:t>
                      </a:r>
                    </a:p>
                  </a:txBody>
                  <a:tcPr marL="65355" marR="65355" marT="45715" marB="45715" anchor="ctr" horzOverflow="overflow"/>
                </a:tc>
              </a:tr>
              <a:tr h="3538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Earth</a:t>
                      </a:r>
                      <a:r>
                        <a:rPr lang="en-US" sz="1200" b="1" baseline="0" dirty="0" smtClean="0">
                          <a:latin typeface="+mn-lt"/>
                        </a:rPr>
                        <a:t> Science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48%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11/23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6.82</a:t>
                      </a:r>
                    </a:p>
                  </a:txBody>
                  <a:tcPr marL="65355" marR="65355" marT="45715" marB="45715" anchor="ctr" horzOverflow="overflow"/>
                </a:tc>
              </a:tr>
              <a:tr h="39722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US History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5094" marR="65094" anchor="ctr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08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 marL="65355" marR="65355" marT="45715" marB="4571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1008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8.50</a:t>
                      </a:r>
                    </a:p>
                  </a:txBody>
                  <a:tcPr marL="65355" marR="65355" marT="45715" marB="45715" anchor="ctr" horzOverflow="overflow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17697" y="1577493"/>
            <a:ext cx="3072205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88" dirty="0">
                <a:solidFill>
                  <a:srgbClr val="FF0000"/>
                </a:solidFill>
              </a:rPr>
              <a:t>Update for 2015 in August</a:t>
            </a:r>
          </a:p>
        </p:txBody>
      </p:sp>
    </p:spTree>
    <p:extLst>
      <p:ext uri="{BB962C8B-B14F-4D97-AF65-F5344CB8AC3E}">
        <p14:creationId xmlns:p14="http://schemas.microsoft.com/office/powerpoint/2010/main" val="3334068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680</Words>
  <Application>Microsoft Office PowerPoint</Application>
  <PresentationFormat>On-screen Show (4:3)</PresentationFormat>
  <Paragraphs>300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Ebrima</vt:lpstr>
      <vt:lpstr>Office Theme</vt:lpstr>
      <vt:lpstr>Extended Education</vt:lpstr>
      <vt:lpstr>Regional Cooperative Summer School</vt:lpstr>
      <vt:lpstr>Regional Summer School Site @ Binghamton High School Summary of Courses &amp; Exam – August 2015</vt:lpstr>
      <vt:lpstr>Regional Summer School Site @ Binghamton High School Exam Results w/Corresponding Course – August 2015</vt:lpstr>
      <vt:lpstr>Regional Summer School Site @ Binghamton High School Exam Results w/o Course – August 2015</vt:lpstr>
      <vt:lpstr>Regional Summer School Satellite Sites Summary of Courses &amp; Exam – August 2015</vt:lpstr>
      <vt:lpstr>Regional Summer School Satellite Sites  Exam Results w/Corresponding Course – August 2015 </vt:lpstr>
      <vt:lpstr>Regional Summer School Satellite Sites Exam Results w/o Course – August 2015</vt:lpstr>
    </vt:vector>
  </TitlesOfParts>
  <Company>SCRIC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Adult Education</dc:title>
  <dc:creator>Tammie Denney</dc:creator>
  <cp:lastModifiedBy>Tammie Denney</cp:lastModifiedBy>
  <cp:revision>8</cp:revision>
  <dcterms:created xsi:type="dcterms:W3CDTF">2015-08-27T13:47:05Z</dcterms:created>
  <dcterms:modified xsi:type="dcterms:W3CDTF">2015-08-27T14:04:57Z</dcterms:modified>
</cp:coreProperties>
</file>